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2400" cy="10909300"/>
  <p:notesSz cx="7772400" cy="1090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696" y="3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381883"/>
            <a:ext cx="6611937" cy="2290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6109208"/>
            <a:ext cx="5445125" cy="272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ts val="3450"/>
              </a:lnSpc>
            </a:pPr>
            <a:r>
              <a:rPr spc="175" dirty="0"/>
              <a:t>Changing </a:t>
            </a:r>
            <a:r>
              <a:rPr spc="145" dirty="0"/>
              <a:t>children’s</a:t>
            </a:r>
            <a:r>
              <a:rPr spc="-15" dirty="0"/>
              <a:t> </a:t>
            </a:r>
            <a:r>
              <a:rPr spc="125" dirty="0"/>
              <a:t>lives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ts val="3450"/>
              </a:lnSpc>
            </a:pPr>
            <a:r>
              <a:rPr spc="175" dirty="0"/>
              <a:t>Changing </a:t>
            </a:r>
            <a:r>
              <a:rPr spc="145" dirty="0"/>
              <a:t>children’s</a:t>
            </a:r>
            <a:r>
              <a:rPr spc="-15" dirty="0"/>
              <a:t> </a:t>
            </a:r>
            <a:r>
              <a:rPr spc="125" dirty="0"/>
              <a:t>lives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509139"/>
            <a:ext cx="3383756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509139"/>
            <a:ext cx="3383756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ts val="3450"/>
              </a:lnSpc>
            </a:pPr>
            <a:r>
              <a:rPr spc="175" dirty="0"/>
              <a:t>Changing </a:t>
            </a:r>
            <a:r>
              <a:rPr spc="145" dirty="0"/>
              <a:t>children’s</a:t>
            </a:r>
            <a:r>
              <a:rPr spc="-15" dirty="0"/>
              <a:t> </a:t>
            </a:r>
            <a:r>
              <a:rPr spc="125" dirty="0"/>
              <a:t>lives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ts val="3450"/>
              </a:lnSpc>
            </a:pPr>
            <a:r>
              <a:rPr spc="175" dirty="0"/>
              <a:t>Changing </a:t>
            </a:r>
            <a:r>
              <a:rPr spc="145" dirty="0"/>
              <a:t>children’s</a:t>
            </a:r>
            <a:r>
              <a:rPr spc="-15" dirty="0"/>
              <a:t> </a:t>
            </a:r>
            <a:r>
              <a:rPr spc="125" dirty="0"/>
              <a:t>lives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ts val="3450"/>
              </a:lnSpc>
            </a:pPr>
            <a:r>
              <a:rPr spc="175" dirty="0"/>
              <a:t>Changing </a:t>
            </a:r>
            <a:r>
              <a:rPr spc="145" dirty="0"/>
              <a:t>children’s</a:t>
            </a:r>
            <a:r>
              <a:rPr spc="-15" dirty="0"/>
              <a:t> </a:t>
            </a:r>
            <a:r>
              <a:rPr spc="125" dirty="0"/>
              <a:t>lives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632" y="77470"/>
            <a:ext cx="6865485" cy="1592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1575" y="1769984"/>
            <a:ext cx="7115599" cy="6090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3599" y="9494771"/>
            <a:ext cx="4532630" cy="457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ts val="3450"/>
              </a:lnSpc>
            </a:pPr>
            <a:r>
              <a:rPr spc="175" dirty="0"/>
              <a:t>Changing </a:t>
            </a:r>
            <a:r>
              <a:rPr spc="145" dirty="0"/>
              <a:t>children’s</a:t>
            </a:r>
            <a:r>
              <a:rPr spc="-15" dirty="0"/>
              <a:t> </a:t>
            </a:r>
            <a:r>
              <a:rPr spc="125" dirty="0"/>
              <a:t>lives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01137"/>
              </p:ext>
            </p:extLst>
          </p:nvPr>
        </p:nvGraphicFramePr>
        <p:xfrm>
          <a:off x="-9525" y="2538004"/>
          <a:ext cx="7776207" cy="1490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1660"/>
                <a:gridCol w="1885314"/>
                <a:gridCol w="1885314"/>
                <a:gridCol w="2153919"/>
              </a:tblGrid>
              <a:tr h="706846">
                <a:tc>
                  <a:txBody>
                    <a:bodyPr/>
                    <a:lstStyle/>
                    <a:p>
                      <a:pPr marL="224790" marR="304165">
                        <a:lnSpc>
                          <a:spcPct val="101400"/>
                        </a:lnSpc>
                        <a:spcBef>
                          <a:spcPts val="665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Write a</a:t>
                      </a:r>
                      <a:r>
                        <a:rPr sz="1150" b="1" spc="-10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Christmas  card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to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your local  postal</a:t>
                      </a:r>
                      <a:r>
                        <a:rPr sz="1150" b="1" spc="-1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worker</a:t>
                      </a:r>
                      <a:endParaRPr sz="1150" dirty="0">
                        <a:latin typeface="Comic Sans MS"/>
                        <a:cs typeface="Comic Sans MS"/>
                      </a:endParaRPr>
                    </a:p>
                  </a:txBody>
                  <a:tcPr marL="0" marR="0" marT="84455" marB="0"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 marR="451484">
                        <a:lnSpc>
                          <a:spcPct val="101400"/>
                        </a:lnSpc>
                        <a:spcBef>
                          <a:spcPts val="665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Pick up litter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with 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people you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know</a:t>
                      </a:r>
                      <a:r>
                        <a:rPr sz="1150" b="1" spc="-9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in</a:t>
                      </a:r>
                      <a:endParaRPr sz="1150" dirty="0">
                        <a:latin typeface="Comic Sans MS"/>
                        <a:cs typeface="Comic Sans MS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a park or</a:t>
                      </a:r>
                      <a:r>
                        <a:rPr sz="1150" b="1" spc="-4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playground</a:t>
                      </a:r>
                      <a:endParaRPr sz="1150" dirty="0">
                        <a:latin typeface="Comic Sans MS"/>
                        <a:cs typeface="Comic Sans MS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962E34"/>
                      </a:solidFill>
                      <a:prstDash val="solid"/>
                    </a:lnL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626110">
                        <a:lnSpc>
                          <a:spcPct val="101400"/>
                        </a:lnSpc>
                        <a:spcBef>
                          <a:spcPts val="665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Give a small 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bunch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150" b="1" spc="-6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2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flowers 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150" b="1" spc="-1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someone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962E34"/>
                      </a:solidFill>
                      <a:prstDash val="solid"/>
                    </a:lnL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655955">
                        <a:lnSpc>
                          <a:spcPct val="101400"/>
                        </a:lnSpc>
                        <a:spcBef>
                          <a:spcPts val="665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Give a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friend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150" b="1" spc="-9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Bag 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For Life as a  present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962E34"/>
                      </a:solidFill>
                      <a:prstDash val="solid"/>
                    </a:lnL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</a:tr>
              <a:tr h="185835">
                <a:tc>
                  <a:txBody>
                    <a:bodyPr/>
                    <a:lstStyle/>
                    <a:p>
                      <a:pPr marL="224790">
                        <a:lnSpc>
                          <a:spcPct val="150000"/>
                        </a:lnSpc>
                        <a:spcBef>
                          <a:spcPts val="120"/>
                        </a:spcBef>
                      </a:pP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Invite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someone</a:t>
                      </a:r>
                      <a:r>
                        <a:rPr sz="1150" b="1" spc="-3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you</a:t>
                      </a:r>
                      <a:endParaRPr sz="1150" dirty="0">
                        <a:latin typeface="Comic Sans MS"/>
                        <a:cs typeface="Comic Sans MS"/>
                      </a:endParaRPr>
                    </a:p>
                  </a:txBody>
                  <a:tcPr marL="0" marR="0" marT="15240" marB="0"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50000"/>
                        </a:lnSpc>
                        <a:spcBef>
                          <a:spcPts val="120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Think about 3</a:t>
                      </a:r>
                      <a:r>
                        <a:rPr sz="1150" b="1" spc="-4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things</a:t>
                      </a:r>
                      <a:endParaRPr sz="1150" dirty="0">
                        <a:latin typeface="Comic Sans MS"/>
                        <a:cs typeface="Comic Sans MS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962E34"/>
                      </a:solidFill>
                      <a:prstDash val="solid"/>
                    </a:lnL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50000"/>
                        </a:lnSpc>
                        <a:spcBef>
                          <a:spcPts val="120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Pray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150" b="1" spc="-2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children</a:t>
                      </a:r>
                      <a:endParaRPr sz="1150" dirty="0">
                        <a:latin typeface="Comic Sans MS"/>
                        <a:cs typeface="Comic Sans MS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962E34"/>
                      </a:solidFill>
                      <a:prstDash val="solid"/>
                    </a:lnL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50000"/>
                        </a:lnSpc>
                        <a:spcBef>
                          <a:spcPts val="120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Do something</a:t>
                      </a:r>
                      <a:r>
                        <a:rPr sz="1150" b="1" spc="-1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you</a:t>
                      </a:r>
                      <a:endParaRPr sz="1150" dirty="0">
                        <a:latin typeface="Comic Sans MS"/>
                        <a:cs typeface="Comic Sans MS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962E34"/>
                      </a:solidFill>
                      <a:prstDash val="solid"/>
                    </a:lnL>
                    <a:lnT w="19050">
                      <a:solidFill>
                        <a:srgbClr val="962E34"/>
                      </a:solidFill>
                      <a:prstDash val="solid"/>
                    </a:lnT>
                  </a:tcPr>
                </a:tc>
              </a:tr>
              <a:tr h="534163">
                <a:tc>
                  <a:txBody>
                    <a:bodyPr/>
                    <a:lstStyle/>
                    <a:p>
                      <a:pPr marL="224790" marR="564515">
                        <a:lnSpc>
                          <a:spcPts val="1300"/>
                        </a:lnSpc>
                        <a:spcBef>
                          <a:spcPts val="65"/>
                        </a:spcBef>
                      </a:pP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know to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one</a:t>
                      </a:r>
                      <a:r>
                        <a:rPr sz="1150" b="1" spc="-8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Christmas  services</a:t>
                      </a:r>
                      <a:endParaRPr sz="1150" dirty="0">
                        <a:latin typeface="Comic Sans MS"/>
                        <a:cs typeface="Comic Sans MS"/>
                      </a:endParaRPr>
                    </a:p>
                  </a:txBody>
                  <a:tcPr marL="0" marR="0" marT="8255" marB="0">
                    <a:lnR w="19050">
                      <a:solidFill>
                        <a:srgbClr val="962E34"/>
                      </a:solidFill>
                      <a:prstDash val="solid"/>
                    </a:lnR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you are</a:t>
                      </a:r>
                      <a:r>
                        <a:rPr sz="1150" b="1" spc="-2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 smtClean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thankful</a:t>
                      </a:r>
                      <a:endParaRPr sz="1150" dirty="0" smtClean="0">
                        <a:latin typeface="Comic Sans MS"/>
                        <a:cs typeface="Comic Sans MS"/>
                      </a:endParaRPr>
                    </a:p>
                    <a:p>
                      <a:pPr marL="1282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50" b="1" spc="-5" dirty="0" smtClean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to </a:t>
                      </a:r>
                      <a:r>
                        <a:rPr sz="1150" b="1" dirty="0" smtClean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God</a:t>
                      </a:r>
                      <a:r>
                        <a:rPr sz="1150" b="1" spc="-10" dirty="0" smtClean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 smtClean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for</a:t>
                      </a:r>
                      <a:endParaRPr sz="1150" dirty="0">
                        <a:latin typeface="Comic Sans MS"/>
                        <a:cs typeface="Comic Sans MS"/>
                      </a:endParaRPr>
                    </a:p>
                  </a:txBody>
                  <a:tcPr marL="0" marR="0" marT="6350" marB="0">
                    <a:lnL w="19050">
                      <a:solidFill>
                        <a:srgbClr val="962E34"/>
                      </a:solidFill>
                      <a:prstDash val="solid"/>
                    </a:lnL>
                    <a:lnR w="19050">
                      <a:solidFill>
                        <a:srgbClr val="962E34"/>
                      </a:solidFill>
                      <a:prstDash val="solid"/>
                    </a:lnR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who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are alone</a:t>
                      </a:r>
                      <a:r>
                        <a:rPr sz="1150" b="1" spc="-2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this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Christmas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6350" marB="0">
                    <a:lnL w="19050">
                      <a:solidFill>
                        <a:srgbClr val="962E34"/>
                      </a:solidFill>
                      <a:prstDash val="solid"/>
                    </a:lnL>
                    <a:lnR w="19050">
                      <a:solidFill>
                        <a:srgbClr val="962E34"/>
                      </a:solidFill>
                      <a:prstDash val="solid"/>
                    </a:lnR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845819">
                        <a:lnSpc>
                          <a:spcPts val="1300"/>
                        </a:lnSpc>
                        <a:spcBef>
                          <a:spcPts val="65"/>
                        </a:spcBef>
                      </a:pP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wouldn’t</a:t>
                      </a:r>
                      <a:r>
                        <a:rPr sz="1150" b="1" spc="-8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normally  do but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Jesus 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would</a:t>
                      </a:r>
                      <a:endParaRPr sz="1150" dirty="0">
                        <a:latin typeface="Comic Sans MS"/>
                        <a:cs typeface="Comic Sans MS"/>
                      </a:endParaRPr>
                    </a:p>
                  </a:txBody>
                  <a:tcPr marL="0" marR="0" marT="8255" marB="0">
                    <a:lnL w="19050">
                      <a:solidFill>
                        <a:srgbClr val="962E34"/>
                      </a:solidFill>
                      <a:prstDash val="solid"/>
                    </a:lnL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4718"/>
              </p:ext>
            </p:extLst>
          </p:nvPr>
        </p:nvGraphicFramePr>
        <p:xfrm>
          <a:off x="-9525" y="8287955"/>
          <a:ext cx="7776207" cy="1191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1660"/>
                <a:gridCol w="1885314"/>
                <a:gridCol w="1885314"/>
                <a:gridCol w="2153919"/>
              </a:tblGrid>
              <a:tr h="719999">
                <a:tc>
                  <a:txBody>
                    <a:bodyPr/>
                    <a:lstStyle/>
                    <a:p>
                      <a:pPr marL="233679" marR="337185">
                        <a:lnSpc>
                          <a:spcPts val="1300"/>
                        </a:lnSpc>
                        <a:spcBef>
                          <a:spcPts val="265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Tell someone</a:t>
                      </a:r>
                      <a:r>
                        <a:rPr sz="1150" b="1" spc="-10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your 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favourite 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Christmas  cracker</a:t>
                      </a:r>
                      <a:r>
                        <a:rPr sz="1150" b="1" spc="-1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joke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 marR="434340">
                        <a:lnSpc>
                          <a:spcPts val="1300"/>
                        </a:lnSpc>
                        <a:spcBef>
                          <a:spcPts val="265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Write a</a:t>
                      </a:r>
                      <a:r>
                        <a:rPr sz="1150" b="1" spc="-10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Christmas  card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to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someone  you’ve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not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sent  one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150" b="1" spc="-3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before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962E34"/>
                      </a:solidFill>
                      <a:prstDash val="solid"/>
                    </a:lnL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 marR="172085">
                        <a:lnSpc>
                          <a:spcPct val="101400"/>
                        </a:lnSpc>
                        <a:spcBef>
                          <a:spcPts val="345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Put up some</a:t>
                      </a:r>
                      <a:r>
                        <a:rPr sz="1150" b="1" spc="-10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Christmas 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decorations in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a  shared</a:t>
                      </a:r>
                      <a:r>
                        <a:rPr sz="1150" b="1" spc="-1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space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962E34"/>
                      </a:solidFill>
                      <a:prstDash val="solid"/>
                    </a:lnL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340"/>
                        </a:lnSpc>
                        <a:spcBef>
                          <a:spcPts val="155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Think about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when</a:t>
                      </a:r>
                      <a:r>
                        <a:rPr sz="1150" b="1" spc="-3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you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  <a:p>
                      <a:pPr marL="101600">
                        <a:lnSpc>
                          <a:spcPts val="1300"/>
                        </a:lnSpc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last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felt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  <a:p>
                      <a:pPr marL="101600" marR="997585">
                        <a:lnSpc>
                          <a:spcPts val="1300"/>
                        </a:lnSpc>
                        <a:spcBef>
                          <a:spcPts val="70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God’s</a:t>
                      </a:r>
                      <a:r>
                        <a:rPr sz="1150" b="1" spc="-10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presence 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1150" b="1" spc="-3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life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962E34"/>
                      </a:solidFill>
                      <a:prstDash val="solid"/>
                    </a:lnL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</a:tr>
              <a:tr h="471023">
                <a:tc>
                  <a:txBody>
                    <a:bodyPr/>
                    <a:lstStyle/>
                    <a:p>
                      <a:pPr marL="233679" marR="594360">
                        <a:lnSpc>
                          <a:spcPct val="101400"/>
                        </a:lnSpc>
                        <a:spcBef>
                          <a:spcPts val="459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Put out some 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food for</a:t>
                      </a:r>
                      <a:r>
                        <a:rPr sz="1150" b="1" spc="-9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birds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58419" marB="0"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 marR="518159">
                        <a:lnSpc>
                          <a:spcPct val="101400"/>
                        </a:lnSpc>
                        <a:spcBef>
                          <a:spcPts val="459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Compliment</a:t>
                      </a:r>
                      <a:r>
                        <a:rPr sz="1150" b="1" spc="-9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three 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people</a:t>
                      </a:r>
                      <a:r>
                        <a:rPr sz="1150" b="1" spc="-2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today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962E34"/>
                      </a:solidFill>
                      <a:prstDash val="solid"/>
                    </a:lnL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523875">
                        <a:lnSpc>
                          <a:spcPct val="101400"/>
                        </a:lnSpc>
                        <a:spcBef>
                          <a:spcPts val="459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Donate some</a:t>
                      </a:r>
                      <a:r>
                        <a:rPr sz="1150" b="1" spc="-10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food  to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150" b="1" spc="-2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foodbank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962E34"/>
                      </a:solidFill>
                      <a:prstDash val="solid"/>
                    </a:lnL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 marR="663575">
                        <a:lnSpc>
                          <a:spcPct val="101400"/>
                        </a:lnSpc>
                        <a:spcBef>
                          <a:spcPts val="459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Write a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thank</a:t>
                      </a:r>
                      <a:r>
                        <a:rPr sz="1150" b="1" spc="-9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you 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note to</a:t>
                      </a:r>
                      <a:r>
                        <a:rPr sz="1150" b="1" spc="-4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someone</a:t>
                      </a:r>
                      <a:endParaRPr sz="1150" dirty="0">
                        <a:latin typeface="Comic Sans MS"/>
                        <a:cs typeface="Comic Sans MS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962E34"/>
                      </a:solidFill>
                      <a:prstDash val="solid"/>
                    </a:lnL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-9525" y="5418005"/>
          <a:ext cx="7778748" cy="1429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1485"/>
                <a:gridCol w="130810"/>
                <a:gridCol w="1411604"/>
                <a:gridCol w="1238885"/>
                <a:gridCol w="1121410"/>
                <a:gridCol w="2154554"/>
              </a:tblGrid>
              <a:tr h="709950">
                <a:tc>
                  <a:txBody>
                    <a:bodyPr/>
                    <a:lstStyle/>
                    <a:p>
                      <a:pPr marL="233679" marR="243204">
                        <a:lnSpc>
                          <a:spcPts val="1300"/>
                        </a:lnSpc>
                        <a:spcBef>
                          <a:spcPts val="229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Pray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150" b="1" spc="-10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someone 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who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you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think is 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having</a:t>
                      </a:r>
                      <a:r>
                        <a:rPr sz="1150" b="1" spc="-1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  <a:p>
                      <a:pPr marL="233679">
                        <a:lnSpc>
                          <a:spcPts val="1270"/>
                        </a:lnSpc>
                      </a:pPr>
                      <a:r>
                        <a:rPr sz="1150" b="1" spc="-2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difficult</a:t>
                      </a:r>
                      <a:r>
                        <a:rPr sz="1150" b="1" spc="-1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time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29209" marB="0"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0">
                        <a:lnSpc>
                          <a:spcPts val="1290"/>
                        </a:lnSpc>
                        <a:spcBef>
                          <a:spcPts val="120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Do you have a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new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MP? Even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if</a:t>
                      </a:r>
                      <a:r>
                        <a:rPr sz="1150" b="1" spc="-8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you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  <a:p>
                      <a:pPr marL="107950">
                        <a:lnSpc>
                          <a:spcPts val="1200"/>
                        </a:lnSpc>
                      </a:pP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don’t,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send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them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a card</a:t>
                      </a:r>
                      <a:r>
                        <a:rPr sz="1150" b="1" spc="-4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anyway!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  <a:p>
                      <a:pPr marL="107950">
                        <a:lnSpc>
                          <a:spcPts val="1200"/>
                        </a:lnSpc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For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ideas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on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what to</a:t>
                      </a:r>
                      <a:r>
                        <a:rPr sz="1150" b="1" spc="-2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write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  <a:p>
                      <a:pPr marL="107950">
                        <a:lnSpc>
                          <a:spcPts val="1290"/>
                        </a:lnSpc>
                      </a:pP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visit</a:t>
                      </a:r>
                      <a:r>
                        <a:rPr sz="1150" b="1" spc="-1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bit.ly/TCSmessage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962E34"/>
                      </a:solidFill>
                      <a:prstDash val="solid"/>
                    </a:lnL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 marR="557530" algn="just">
                        <a:lnSpc>
                          <a:spcPts val="1200"/>
                        </a:lnSpc>
                        <a:spcBef>
                          <a:spcPts val="590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Tidy a  shared  space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962E34"/>
                      </a:solidFill>
                      <a:prstDash val="solid"/>
                    </a:lnL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50" b="1" dirty="0">
                          <a:latin typeface="Comic Sans MS"/>
                          <a:cs typeface="Comic Sans MS"/>
                        </a:rPr>
                        <a:t>Write a Christmas</a:t>
                      </a:r>
                      <a:r>
                        <a:rPr sz="1150" b="1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latin typeface="Comic Sans MS"/>
                          <a:cs typeface="Comic Sans MS"/>
                        </a:rPr>
                        <a:t>card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  <a:p>
                      <a:pPr marL="101600" marR="1101090">
                        <a:lnSpc>
                          <a:spcPct val="101400"/>
                        </a:lnSpc>
                        <a:spcBef>
                          <a:spcPts val="5"/>
                        </a:spcBef>
                      </a:pPr>
                      <a:r>
                        <a:rPr sz="1150" b="1" spc="-5" dirty="0">
                          <a:latin typeface="Comic Sans MS"/>
                          <a:cs typeface="Comic Sans MS"/>
                        </a:rPr>
                        <a:t>to </a:t>
                      </a:r>
                      <a:r>
                        <a:rPr sz="1150" b="1" dirty="0">
                          <a:latin typeface="Comic Sans MS"/>
                          <a:cs typeface="Comic Sans MS"/>
                        </a:rPr>
                        <a:t>your local  </a:t>
                      </a:r>
                      <a:r>
                        <a:rPr sz="1150" b="1" spc="-5" dirty="0">
                          <a:latin typeface="Comic Sans MS"/>
                          <a:cs typeface="Comic Sans MS"/>
                        </a:rPr>
                        <a:t>bin</a:t>
                      </a:r>
                      <a:r>
                        <a:rPr sz="1150" b="1" spc="-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latin typeface="Comic Sans MS"/>
                          <a:cs typeface="Comic Sans MS"/>
                        </a:rPr>
                        <a:t>collectors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962E34"/>
                      </a:solidFill>
                      <a:prstDash val="solid"/>
                    </a:lnL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</a:tr>
              <a:tr h="719999">
                <a:tc gridSpan="2">
                  <a:txBody>
                    <a:bodyPr/>
                    <a:lstStyle/>
                    <a:p>
                      <a:pPr marL="233679" marR="332740">
                        <a:lnSpc>
                          <a:spcPct val="101400"/>
                        </a:lnSpc>
                        <a:spcBef>
                          <a:spcPts val="585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Talk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to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someone  you’ve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not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spoken 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to for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a long</a:t>
                      </a:r>
                      <a:r>
                        <a:rPr sz="1150" b="1" spc="-8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time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74295" marB="0"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581025">
                        <a:lnSpc>
                          <a:spcPct val="101400"/>
                        </a:lnSpc>
                        <a:spcBef>
                          <a:spcPts val="515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Take</a:t>
                      </a:r>
                      <a:r>
                        <a:rPr sz="1150" b="1" spc="-10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some 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food</a:t>
                      </a:r>
                      <a:r>
                        <a:rPr sz="1150" b="1" spc="-3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to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150" b="1" spc="-1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neighbour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65405" marB="0">
                    <a:lnL w="19050">
                      <a:solidFill>
                        <a:srgbClr val="962E34"/>
                      </a:solidFill>
                      <a:prstDash val="solid"/>
                    </a:lnL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2870" marR="319405">
                        <a:lnSpc>
                          <a:spcPts val="1300"/>
                        </a:lnSpc>
                        <a:spcBef>
                          <a:spcPts val="715"/>
                        </a:spcBef>
                      </a:pP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Imagine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you’re a</a:t>
                      </a:r>
                      <a:r>
                        <a:rPr sz="1150" b="1" spc="-9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character  </a:t>
                      </a:r>
                      <a:r>
                        <a:rPr sz="1150" b="1" spc="-3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from </a:t>
                      </a:r>
                      <a:r>
                        <a:rPr sz="1150" b="1" spc="-80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Christmas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story:  what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are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they</a:t>
                      </a:r>
                      <a:r>
                        <a:rPr sz="1150" b="1" spc="-3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thinking?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962E34"/>
                      </a:solidFill>
                      <a:prstDash val="solid"/>
                    </a:lnL>
                    <a:lnR w="19050">
                      <a:solidFill>
                        <a:srgbClr val="962E34"/>
                      </a:solidFill>
                      <a:prstDash val="solid"/>
                    </a:lnR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 marR="280670">
                        <a:lnSpc>
                          <a:spcPts val="1250"/>
                        </a:lnSpc>
                        <a:spcBef>
                          <a:spcPts val="254"/>
                        </a:spcBef>
                      </a:pP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Promote your Church’s  Christingle -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design 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posters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to display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and 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get </a:t>
                      </a:r>
                      <a:r>
                        <a:rPr sz="1150" b="1" spc="-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busy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on social</a:t>
                      </a:r>
                      <a:r>
                        <a:rPr sz="1150" b="1" spc="-95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50" b="1" dirty="0">
                          <a:solidFill>
                            <a:srgbClr val="231F20"/>
                          </a:solidFill>
                          <a:latin typeface="Comic Sans MS"/>
                          <a:cs typeface="Comic Sans MS"/>
                        </a:rPr>
                        <a:t>media!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962E34"/>
                      </a:solidFill>
                      <a:prstDash val="solid"/>
                    </a:lnL>
                    <a:lnT w="19050">
                      <a:solidFill>
                        <a:srgbClr val="962E34"/>
                      </a:solidFill>
                      <a:prstDash val="solid"/>
                    </a:lnT>
                    <a:lnB w="19050">
                      <a:solidFill>
                        <a:srgbClr val="962E3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3997058"/>
            <a:ext cx="7770901" cy="1420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67004"/>
            <a:ext cx="7770901" cy="1420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776209" cy="1757680"/>
          </a:xfrm>
          <a:custGeom>
            <a:avLst/>
            <a:gdLst/>
            <a:ahLst/>
            <a:cxnLst/>
            <a:rect l="l" t="t" r="r" b="b"/>
            <a:pathLst>
              <a:path w="7776209" h="1757680">
                <a:moveTo>
                  <a:pt x="0" y="1757654"/>
                </a:moveTo>
                <a:lnTo>
                  <a:pt x="7776006" y="1757654"/>
                </a:lnTo>
                <a:lnTo>
                  <a:pt x="7776006" y="0"/>
                </a:lnTo>
                <a:lnTo>
                  <a:pt x="0" y="0"/>
                </a:lnTo>
                <a:lnTo>
                  <a:pt x="0" y="1757654"/>
                </a:lnTo>
                <a:close/>
              </a:path>
            </a:pathLst>
          </a:custGeom>
          <a:solidFill>
            <a:srgbClr val="2F4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843999" cy="2072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9402" y="2905404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5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F4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81396" y="2905404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5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F4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3399" y="2671407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5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F4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61402" y="2905404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4" h="273685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F4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9402" y="3625405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5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F4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4401" y="5794400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5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E4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2633" y="9097403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4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F4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73399" y="3625405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5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F4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63400" y="5533402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5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E4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1402" y="5749404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4" h="273685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E4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404" y="6505397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4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E4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3399" y="9097403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4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E4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1396" y="8629408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4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F4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1396" y="9097403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4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F4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61402" y="9097403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4" h="273684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E4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61402" y="8629408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4" h="273684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E4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60395" y="6505397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4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E4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81396" y="3625405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5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F4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61402" y="3625405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4" h="273685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F4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5403" y="6316408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4" h="273684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E4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19402" y="8629408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4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E4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73399" y="8629408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4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E4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15972" y="1770462"/>
            <a:ext cx="7362825" cy="7416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270" algn="ctr">
              <a:lnSpc>
                <a:spcPts val="1400"/>
              </a:lnSpc>
              <a:spcBef>
                <a:spcPts val="180"/>
              </a:spcBef>
            </a:pP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Can you complete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24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small acts of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kindness in the days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of December leading up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to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Christmas Day? Tick 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them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off as you complete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them (they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can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be done in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any order).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By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Christmas Day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the world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around you 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will be just that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little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bit better! On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Christmas Day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read through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prayer on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the back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of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this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sheet -  place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it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somewhere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in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your home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where </a:t>
            </a:r>
            <a:r>
              <a:rPr sz="1200" i="1" dirty="0">
                <a:solidFill>
                  <a:srgbClr val="231F20"/>
                </a:solidFill>
                <a:latin typeface="Comic Sans MS"/>
                <a:cs typeface="Comic Sans MS"/>
              </a:rPr>
              <a:t>everyone can see</a:t>
            </a:r>
            <a:r>
              <a:rPr sz="1200" i="1" spc="-1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Comic Sans MS"/>
                <a:cs typeface="Comic Sans MS"/>
              </a:rPr>
              <a:t>it.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793087" y="872969"/>
            <a:ext cx="5903113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4000" dirty="0"/>
              <a:t>ADVENT CHALLENGE!</a:t>
            </a:r>
          </a:p>
        </p:txBody>
      </p:sp>
      <p:sp>
        <p:nvSpPr>
          <p:cNvPr id="33" name="object 33"/>
          <p:cNvSpPr/>
          <p:nvPr/>
        </p:nvSpPr>
        <p:spPr>
          <a:xfrm>
            <a:off x="1519402" y="6244399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5" h="273684">
                <a:moveTo>
                  <a:pt x="0" y="273202"/>
                </a:moveTo>
                <a:lnTo>
                  <a:pt x="273202" y="273202"/>
                </a:lnTo>
                <a:lnTo>
                  <a:pt x="273202" y="0"/>
                </a:lnTo>
                <a:lnTo>
                  <a:pt x="0" y="0"/>
                </a:lnTo>
                <a:lnTo>
                  <a:pt x="0" y="273202"/>
                </a:lnTo>
                <a:close/>
              </a:path>
            </a:pathLst>
          </a:custGeom>
          <a:ln w="50800">
            <a:solidFill>
              <a:srgbClr val="2E4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295041" y="522827"/>
            <a:ext cx="540115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YOUR CHURCH NAME HERE </a:t>
            </a:r>
            <a:r>
              <a:rPr sz="1400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- 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THE CHILDREN’S</a:t>
            </a:r>
            <a:r>
              <a:rPr sz="1400" b="1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SOCIETY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12014" y="9927338"/>
            <a:ext cx="369370" cy="53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19202" y="10027386"/>
            <a:ext cx="1192478" cy="6079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12400" y="5821413"/>
            <a:ext cx="345440" cy="237490"/>
          </a:xfrm>
          <a:custGeom>
            <a:avLst/>
            <a:gdLst/>
            <a:ahLst/>
            <a:cxnLst/>
            <a:rect l="l" t="t" r="r" b="b"/>
            <a:pathLst>
              <a:path w="345439" h="237489">
                <a:moveTo>
                  <a:pt x="0" y="237197"/>
                </a:moveTo>
                <a:lnTo>
                  <a:pt x="345198" y="237197"/>
                </a:lnTo>
                <a:lnTo>
                  <a:pt x="345198" y="0"/>
                </a:lnTo>
                <a:lnTo>
                  <a:pt x="0" y="0"/>
                </a:lnTo>
                <a:lnTo>
                  <a:pt x="0" y="237197"/>
                </a:lnTo>
                <a:close/>
              </a:path>
            </a:pathLst>
          </a:custGeom>
          <a:ln w="50800">
            <a:solidFill>
              <a:srgbClr val="2E4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50"/>
              </a:lnSpc>
            </a:pPr>
            <a:r>
              <a:rPr spc="175" dirty="0"/>
              <a:t>Changing </a:t>
            </a:r>
            <a:r>
              <a:rPr spc="145" dirty="0"/>
              <a:t>children’s</a:t>
            </a:r>
            <a:r>
              <a:rPr spc="-15" dirty="0"/>
              <a:t> </a:t>
            </a:r>
            <a:r>
              <a:rPr spc="125" dirty="0"/>
              <a:t>lives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9331" y="10027386"/>
            <a:ext cx="207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Insert your Church</a:t>
            </a:r>
          </a:p>
          <a:p>
            <a:r>
              <a:rPr lang="en-GB" dirty="0" smtClean="0"/>
              <a:t>logo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6209" cy="1757680"/>
          </a:xfrm>
          <a:custGeom>
            <a:avLst/>
            <a:gdLst/>
            <a:ahLst/>
            <a:cxnLst/>
            <a:rect l="l" t="t" r="r" b="b"/>
            <a:pathLst>
              <a:path w="7776209" h="1757680">
                <a:moveTo>
                  <a:pt x="0" y="1757654"/>
                </a:moveTo>
                <a:lnTo>
                  <a:pt x="7776006" y="1757654"/>
                </a:lnTo>
                <a:lnTo>
                  <a:pt x="7776006" y="0"/>
                </a:lnTo>
                <a:lnTo>
                  <a:pt x="0" y="0"/>
                </a:lnTo>
                <a:lnTo>
                  <a:pt x="0" y="1757654"/>
                </a:lnTo>
                <a:close/>
              </a:path>
            </a:pathLst>
          </a:custGeom>
          <a:solidFill>
            <a:srgbClr val="2F4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57641"/>
            <a:ext cx="3749649" cy="7134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7049" y="1938355"/>
            <a:ext cx="3568700" cy="5974715"/>
          </a:xfrm>
          <a:custGeom>
            <a:avLst/>
            <a:gdLst/>
            <a:ahLst/>
            <a:cxnLst/>
            <a:rect l="l" t="t" r="r" b="b"/>
            <a:pathLst>
              <a:path w="3568700" h="5974715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822200"/>
                </a:lnTo>
                <a:lnTo>
                  <a:pt x="2381" y="5910306"/>
                </a:lnTo>
                <a:lnTo>
                  <a:pt x="19050" y="5955550"/>
                </a:lnTo>
                <a:lnTo>
                  <a:pt x="64293" y="5972219"/>
                </a:lnTo>
                <a:lnTo>
                  <a:pt x="152400" y="5974600"/>
                </a:lnTo>
                <a:lnTo>
                  <a:pt x="3415855" y="5974600"/>
                </a:lnTo>
                <a:lnTo>
                  <a:pt x="3503961" y="5972219"/>
                </a:lnTo>
                <a:lnTo>
                  <a:pt x="3549205" y="5955550"/>
                </a:lnTo>
                <a:lnTo>
                  <a:pt x="3565874" y="5910306"/>
                </a:lnTo>
                <a:lnTo>
                  <a:pt x="3568255" y="5822200"/>
                </a:lnTo>
                <a:lnTo>
                  <a:pt x="3568255" y="152400"/>
                </a:lnTo>
                <a:lnTo>
                  <a:pt x="3565874" y="64293"/>
                </a:lnTo>
                <a:lnTo>
                  <a:pt x="3549205" y="19050"/>
                </a:lnTo>
                <a:lnTo>
                  <a:pt x="3503961" y="2381"/>
                </a:lnTo>
                <a:lnTo>
                  <a:pt x="3415855" y="0"/>
                </a:lnTo>
                <a:lnTo>
                  <a:pt x="152400" y="0"/>
                </a:lnTo>
                <a:close/>
              </a:path>
            </a:pathLst>
          </a:custGeom>
          <a:ln w="38100">
            <a:solidFill>
              <a:srgbClr val="2F4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000" y="276009"/>
            <a:ext cx="7567930" cy="1484630"/>
          </a:xfrm>
          <a:custGeom>
            <a:avLst/>
            <a:gdLst/>
            <a:ahLst/>
            <a:cxnLst/>
            <a:rect l="l" t="t" r="r" b="b"/>
            <a:pathLst>
              <a:path w="7567930" h="1484630">
                <a:moveTo>
                  <a:pt x="0" y="1484147"/>
                </a:moveTo>
                <a:lnTo>
                  <a:pt x="7567587" y="1484147"/>
                </a:lnTo>
                <a:lnTo>
                  <a:pt x="7567587" y="0"/>
                </a:lnTo>
                <a:lnTo>
                  <a:pt x="0" y="0"/>
                </a:lnTo>
                <a:lnTo>
                  <a:pt x="0" y="1484147"/>
                </a:lnTo>
                <a:close/>
              </a:path>
            </a:pathLst>
          </a:custGeom>
          <a:solidFill>
            <a:srgbClr val="2F4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000" y="77470"/>
            <a:ext cx="7512000" cy="15303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985" algn="ctr">
              <a:lnSpc>
                <a:spcPts val="6150"/>
              </a:lnSpc>
              <a:spcBef>
                <a:spcPts val="130"/>
              </a:spcBef>
            </a:pPr>
            <a:r>
              <a:rPr sz="3800" dirty="0"/>
              <a:t>A Christmas prayer for the </a:t>
            </a:r>
            <a:r>
              <a:rPr sz="3800" dirty="0" smtClean="0"/>
              <a:t>work</a:t>
            </a:r>
            <a:r>
              <a:rPr lang="en-GB" sz="3800" dirty="0" smtClean="0"/>
              <a:t> </a:t>
            </a:r>
            <a:r>
              <a:rPr sz="3800" dirty="0" smtClean="0"/>
              <a:t>of </a:t>
            </a:r>
            <a:r>
              <a:rPr sz="3800" dirty="0"/>
              <a:t>The Children’s Society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8040001"/>
            <a:ext cx="7776209" cy="1337945"/>
          </a:xfrm>
          <a:custGeom>
            <a:avLst/>
            <a:gdLst/>
            <a:ahLst/>
            <a:cxnLst/>
            <a:rect l="l" t="t" r="r" b="b"/>
            <a:pathLst>
              <a:path w="7776209" h="1337945">
                <a:moveTo>
                  <a:pt x="0" y="1337652"/>
                </a:moveTo>
                <a:lnTo>
                  <a:pt x="7776006" y="1337652"/>
                </a:lnTo>
                <a:lnTo>
                  <a:pt x="7776006" y="0"/>
                </a:lnTo>
                <a:lnTo>
                  <a:pt x="0" y="0"/>
                </a:lnTo>
                <a:lnTo>
                  <a:pt x="0" y="1337652"/>
                </a:lnTo>
                <a:close/>
              </a:path>
            </a:pathLst>
          </a:custGeom>
          <a:solidFill>
            <a:srgbClr val="2F4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2327" y="8128263"/>
            <a:ext cx="7010400" cy="9766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585"/>
              </a:spcBef>
            </a:pP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CAMPAIGN FOR CHANGE </a:t>
            </a:r>
            <a:r>
              <a:rPr sz="2600" b="1" spc="-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2600" b="1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mic Sans MS"/>
                <a:cs typeface="Comic Sans MS"/>
              </a:rPr>
              <a:t>2020</a:t>
            </a:r>
            <a:endParaRPr sz="2600">
              <a:latin typeface="Comic Sans MS"/>
              <a:cs typeface="Comic Sans MS"/>
            </a:endParaRPr>
          </a:p>
          <a:p>
            <a:pPr marL="12065" marR="5080" algn="ctr">
              <a:lnSpc>
                <a:spcPct val="100000"/>
              </a:lnSpc>
              <a:spcBef>
                <a:spcPts val="280"/>
              </a:spcBef>
            </a:pP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Become 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a Children’s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Society 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campaigner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in 2020. 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Find out how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by following  this 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link: </a:t>
            </a:r>
            <a:r>
              <a:rPr sz="1500" b="1" spc="-5" dirty="0">
                <a:solidFill>
                  <a:srgbClr val="FFFFFF"/>
                </a:solidFill>
                <a:latin typeface="Comic Sans MS"/>
                <a:cs typeface="Comic Sans MS"/>
              </a:rPr>
              <a:t>bit.ly/what-u-can-do (please note it’s</a:t>
            </a:r>
            <a:r>
              <a:rPr sz="1500" b="1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omic Sans MS"/>
                <a:cs typeface="Comic Sans MS"/>
              </a:rPr>
              <a:t>case-sensitive!)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98336" y="9914659"/>
            <a:ext cx="369370" cy="53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05520" y="10014704"/>
            <a:ext cx="1192479" cy="607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35624" y="1769984"/>
            <a:ext cx="3511550" cy="609028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R="22225" algn="ctr">
              <a:lnSpc>
                <a:spcPct val="100000"/>
              </a:lnSpc>
              <a:spcBef>
                <a:spcPts val="1190"/>
              </a:spcBef>
            </a:pPr>
            <a:r>
              <a:rPr sz="2600" b="1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2600" b="1" spc="-10" dirty="0">
                <a:solidFill>
                  <a:srgbClr val="231F20"/>
                </a:solidFill>
                <a:latin typeface="Calibri"/>
                <a:cs typeface="Calibri"/>
              </a:rPr>
              <a:t>Christmas </a:t>
            </a:r>
            <a:r>
              <a:rPr sz="2600" b="1" spc="-30" dirty="0">
                <a:solidFill>
                  <a:srgbClr val="231F20"/>
                </a:solidFill>
                <a:latin typeface="Calibri"/>
                <a:cs typeface="Calibri"/>
              </a:rPr>
              <a:t>Prayer</a:t>
            </a:r>
            <a:endParaRPr sz="2600">
              <a:latin typeface="Calibri"/>
              <a:cs typeface="Calibri"/>
            </a:endParaRPr>
          </a:p>
          <a:p>
            <a:pPr marR="22860" algn="ctr">
              <a:lnSpc>
                <a:spcPct val="100000"/>
              </a:lnSpc>
              <a:spcBef>
                <a:spcPts val="630"/>
              </a:spcBef>
            </a:pP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Lord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Jesus,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born in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5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stable,</a:t>
            </a:r>
            <a:endParaRPr sz="1500">
              <a:latin typeface="Calibri"/>
              <a:cs typeface="Calibri"/>
            </a:endParaRPr>
          </a:p>
          <a:p>
            <a:pPr marL="109855" marR="132715" algn="ctr">
              <a:lnSpc>
                <a:spcPct val="100000"/>
              </a:lnSpc>
            </a:pP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Give </a:t>
            </a:r>
            <a:r>
              <a:rPr sz="1500" spc="-15" dirty="0">
                <a:solidFill>
                  <a:srgbClr val="231F20"/>
                </a:solidFill>
                <a:latin typeface="Calibri"/>
                <a:cs typeface="Calibri"/>
              </a:rPr>
              <a:t>courage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all who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do not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have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500" spc="-15" dirty="0">
                <a:solidFill>
                  <a:srgbClr val="231F20"/>
                </a:solidFill>
                <a:latin typeface="Calibri"/>
                <a:cs typeface="Calibri"/>
              </a:rPr>
              <a:t>safe 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place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call</a:t>
            </a:r>
            <a:r>
              <a:rPr sz="15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home.</a:t>
            </a:r>
            <a:endParaRPr sz="1500">
              <a:latin typeface="Calibri"/>
              <a:cs typeface="Calibri"/>
            </a:endParaRPr>
          </a:p>
          <a:p>
            <a:pPr marL="201295" marR="224154" algn="ctr">
              <a:lnSpc>
                <a:spcPct val="100000"/>
              </a:lnSpc>
              <a:spcBef>
                <a:spcPts val="850"/>
              </a:spcBef>
            </a:pP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Lord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Jesus, </a:t>
            </a:r>
            <a:r>
              <a:rPr sz="1500" spc="-1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whom the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angels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sang, 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Give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song of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kingdom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all</a:t>
            </a:r>
            <a:r>
              <a:rPr sz="15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who 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weep.</a:t>
            </a:r>
            <a:endParaRPr sz="1500">
              <a:latin typeface="Calibri"/>
              <a:cs typeface="Calibri"/>
            </a:endParaRPr>
          </a:p>
          <a:p>
            <a:pPr marL="131445" marR="154305" algn="ctr">
              <a:lnSpc>
                <a:spcPct val="100000"/>
              </a:lnSpc>
              <a:spcBef>
                <a:spcPts val="850"/>
              </a:spcBef>
            </a:pP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Lord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Jesus,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worshipped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shepherds, 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Give peace on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earth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all who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are 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oppressed.</a:t>
            </a:r>
            <a:endParaRPr sz="1500">
              <a:latin typeface="Calibri"/>
              <a:cs typeface="Calibri"/>
            </a:endParaRPr>
          </a:p>
          <a:p>
            <a:pPr marL="105410" marR="127635" algn="ctr">
              <a:lnSpc>
                <a:spcPct val="100000"/>
              </a:lnSpc>
              <a:spcBef>
                <a:spcPts val="855"/>
              </a:spcBef>
            </a:pP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Lord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Jesus,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visited by both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wise and</a:t>
            </a:r>
            <a:r>
              <a:rPr sz="15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meek, 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Give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wisdom and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humility to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all who 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govern.</a:t>
            </a:r>
            <a:endParaRPr sz="1500">
              <a:latin typeface="Calibri"/>
              <a:cs typeface="Calibri"/>
            </a:endParaRPr>
          </a:p>
          <a:p>
            <a:pPr marR="22225" algn="ctr">
              <a:lnSpc>
                <a:spcPct val="100000"/>
              </a:lnSpc>
              <a:spcBef>
                <a:spcPts val="850"/>
              </a:spcBef>
            </a:pP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Lord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Jesus, whose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radiance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filled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5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lowly</a:t>
            </a:r>
            <a:endParaRPr sz="1500">
              <a:latin typeface="Calibri"/>
              <a:cs typeface="Calibri"/>
            </a:endParaRPr>
          </a:p>
          <a:p>
            <a:pPr marR="22225" algn="ctr">
              <a:lnSpc>
                <a:spcPct val="100000"/>
              </a:lnSpc>
            </a:pPr>
            <a:r>
              <a:rPr sz="1500" spc="-25" dirty="0">
                <a:solidFill>
                  <a:srgbClr val="231F20"/>
                </a:solidFill>
                <a:latin typeface="Calibri"/>
                <a:cs typeface="Calibri"/>
              </a:rPr>
              <a:t>manger,</a:t>
            </a:r>
            <a:endParaRPr sz="1500">
              <a:latin typeface="Calibri"/>
              <a:cs typeface="Calibri"/>
            </a:endParaRPr>
          </a:p>
          <a:p>
            <a:pPr marL="114935" marR="137795" indent="-1905" algn="ctr">
              <a:lnSpc>
                <a:spcPct val="100000"/>
              </a:lnSpc>
            </a:pP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Shine in our lives </a:t>
            </a:r>
            <a:r>
              <a:rPr sz="1500" spc="-30" dirty="0">
                <a:solidFill>
                  <a:srgbClr val="231F20"/>
                </a:solidFill>
                <a:latin typeface="Calibri"/>
                <a:cs typeface="Calibri"/>
              </a:rPr>
              <a:t>today,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give hope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all 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vulnerable children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young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people</a:t>
            </a:r>
            <a:r>
              <a:rPr sz="15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and 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bless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work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of The </a:t>
            </a:r>
            <a:r>
              <a:rPr sz="1500" spc="-15" dirty="0">
                <a:solidFill>
                  <a:srgbClr val="231F20"/>
                </a:solidFill>
                <a:latin typeface="Calibri"/>
                <a:cs typeface="Calibri"/>
              </a:rPr>
              <a:t>Children’s 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Society in 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giving them a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brighter</a:t>
            </a:r>
            <a:r>
              <a:rPr sz="15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future.</a:t>
            </a:r>
            <a:endParaRPr sz="1500">
              <a:latin typeface="Calibri"/>
              <a:cs typeface="Calibri"/>
            </a:endParaRPr>
          </a:p>
          <a:p>
            <a:pPr marR="22225" algn="ctr">
              <a:lnSpc>
                <a:spcPct val="100000"/>
              </a:lnSpc>
              <a:spcBef>
                <a:spcPts val="1100"/>
              </a:spcBef>
            </a:pPr>
            <a:r>
              <a:rPr sz="2200" b="1" dirty="0">
                <a:solidFill>
                  <a:srgbClr val="231F20"/>
                </a:solidFill>
                <a:latin typeface="Calibri"/>
                <a:cs typeface="Calibri"/>
              </a:rPr>
              <a:t>Amen</a:t>
            </a:r>
            <a:endParaRPr sz="2200">
              <a:latin typeface="Calibri"/>
              <a:cs typeface="Calibri"/>
            </a:endParaRPr>
          </a:p>
          <a:p>
            <a:pPr marR="22860" algn="ctr">
              <a:lnSpc>
                <a:spcPct val="100000"/>
              </a:lnSpc>
              <a:spcBef>
                <a:spcPts val="425"/>
              </a:spcBef>
            </a:pP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Some </a:t>
            </a:r>
            <a:r>
              <a:rPr sz="1200" spc="-10" dirty="0">
                <a:solidFill>
                  <a:srgbClr val="231F20"/>
                </a:solidFill>
                <a:latin typeface="Calibri"/>
                <a:cs typeface="Calibri"/>
              </a:rPr>
              <a:t>sections </a:t>
            </a: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sz="1200" spc="-15" dirty="0">
                <a:solidFill>
                  <a:srgbClr val="231F20"/>
                </a:solidFill>
                <a:latin typeface="Calibri"/>
                <a:cs typeface="Calibri"/>
              </a:rPr>
              <a:t>prayer </a:t>
            </a: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adapted</a:t>
            </a:r>
            <a:r>
              <a:rPr sz="12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alibri"/>
                <a:cs typeface="Calibri"/>
              </a:rPr>
              <a:t>from</a:t>
            </a:r>
            <a:endParaRPr sz="1200">
              <a:latin typeface="Calibri"/>
              <a:cs typeface="Calibri"/>
            </a:endParaRPr>
          </a:p>
          <a:p>
            <a:pPr marR="22225"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solidFill>
                  <a:srgbClr val="231F20"/>
                </a:solidFill>
                <a:latin typeface="Calibri"/>
                <a:cs typeface="Calibri"/>
              </a:rPr>
              <a:t>New </a:t>
            </a:r>
            <a:r>
              <a:rPr sz="1200" b="1" spc="-15" dirty="0">
                <a:solidFill>
                  <a:srgbClr val="231F20"/>
                </a:solidFill>
                <a:latin typeface="Calibri"/>
                <a:cs typeface="Calibri"/>
              </a:rPr>
              <a:t>Patterns </a:t>
            </a:r>
            <a:r>
              <a:rPr sz="1200" b="1" spc="-10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2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Calibri"/>
                <a:cs typeface="Calibri"/>
              </a:rPr>
              <a:t>Worship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50"/>
              </a:lnSpc>
            </a:pPr>
            <a:r>
              <a:rPr spc="175" dirty="0"/>
              <a:t>Changing </a:t>
            </a:r>
            <a:r>
              <a:rPr spc="145" dirty="0"/>
              <a:t>children’s</a:t>
            </a:r>
            <a:r>
              <a:rPr spc="-15" dirty="0"/>
              <a:t> </a:t>
            </a:r>
            <a:r>
              <a:rPr spc="125" dirty="0"/>
              <a:t>lives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014704"/>
            <a:ext cx="21336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505</Words>
  <Application>Microsoft Office PowerPoint</Application>
  <PresentationFormat>Custom</PresentationFormat>
  <Paragraphs>61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ADVENT CHALLENGE!</vt:lpstr>
      <vt:lpstr>A Christmas prayer for the work of The Children’s Society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CHALLENGE!</dc:title>
  <cp:lastModifiedBy>Nicola West</cp:lastModifiedBy>
  <cp:revision>3</cp:revision>
  <dcterms:created xsi:type="dcterms:W3CDTF">2020-02-29T13:40:55Z</dcterms:created>
  <dcterms:modified xsi:type="dcterms:W3CDTF">2020-02-29T14:11:58Z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2019-11-14T00:00:00Z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2020-02-29T00:00:00Z</vt:filetime>
  </property>
</Properties>
</file>