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99" y="243489"/>
            <a:ext cx="4363085" cy="2021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56" y="2536941"/>
            <a:ext cx="6772275" cy="6926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54480" y="9741170"/>
            <a:ext cx="2835112" cy="858816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77956" y="2536941"/>
          <a:ext cx="6696075" cy="6926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995">
                <a:tc>
                  <a:txBody>
                    <a:bodyPr/>
                    <a:lstStyle/>
                    <a:p>
                      <a:pPr marL="71755" marR="332105">
                        <a:lnSpc>
                          <a:spcPts val="14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Make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own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Christingle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bake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Christingle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cake!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Visit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bit.ly/tcs-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cake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recipe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25400" marB="0"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284480">
                        <a:lnSpc>
                          <a:spcPts val="1400"/>
                        </a:lnSpc>
                        <a:spcBef>
                          <a:spcPts val="9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Make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Christmas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decoration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 tree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4300" marB="0"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71755" marR="159385">
                        <a:lnSpc>
                          <a:spcPts val="1400"/>
                        </a:lnSpc>
                        <a:spcBef>
                          <a:spcPts val="92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Tell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the Christmas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story to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pet,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or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plant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teddy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bear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Invite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neighbour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in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tea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Donate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Christmas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treat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food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bank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420"/>
                        </a:lnSpc>
                        <a:spcBef>
                          <a:spcPts val="844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Put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aside a bottle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 donate to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next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71755">
                        <a:lnSpc>
                          <a:spcPts val="142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year’s Deanery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Fair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07314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Phone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the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person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who’s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on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mind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213995">
                        <a:lnSpc>
                          <a:spcPts val="1400"/>
                        </a:lnSpc>
                        <a:spcBef>
                          <a:spcPts val="92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Make up with someone you have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argued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with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71755" marR="441959">
                        <a:lnSpc>
                          <a:spcPts val="1400"/>
                        </a:lnSpc>
                        <a:spcBef>
                          <a:spcPts val="92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Pray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children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who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are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alone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this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Christmas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612775">
                        <a:lnSpc>
                          <a:spcPts val="1400"/>
                        </a:lnSpc>
                        <a:spcBef>
                          <a:spcPts val="92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Pray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children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caring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their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families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over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Christmas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Talk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 someone who may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be sad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/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lonely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323850">
                        <a:lnSpc>
                          <a:spcPts val="1400"/>
                        </a:lnSpc>
                        <a:spcBef>
                          <a:spcPts val="40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Read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story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of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child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helped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The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Children’s Society: go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https://bit.ly/3SAI8O5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5143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Put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out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some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food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birds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420"/>
                        </a:lnSpc>
                        <a:spcBef>
                          <a:spcPts val="844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Pray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someone you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think is having 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71755">
                        <a:lnSpc>
                          <a:spcPts val="1420"/>
                        </a:lnSpc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difficult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time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07314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pPr marL="71755" marR="441325">
                        <a:lnSpc>
                          <a:spcPts val="1400"/>
                        </a:lnSpc>
                        <a:spcBef>
                          <a:spcPts val="40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Buy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gift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someone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special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from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Children’s Society shop or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online: https://bit.ly/47qK9Rf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5143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215900">
                        <a:lnSpc>
                          <a:spcPts val="1400"/>
                        </a:lnSpc>
                        <a:spcBef>
                          <a:spcPts val="110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Put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up Christmas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lights or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decoration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outside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house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4033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Give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small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bunch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of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flowers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someone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420"/>
                        </a:lnSpc>
                        <a:spcBef>
                          <a:spcPts val="844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Spend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day saying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nice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things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71755">
                        <a:lnSpc>
                          <a:spcPts val="142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everyone you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meet!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07314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71755">
                        <a:lnSpc>
                          <a:spcPts val="1420"/>
                        </a:lnSpc>
                        <a:spcBef>
                          <a:spcPts val="844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Read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The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Children’s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Society’s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“How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71755">
                        <a:lnSpc>
                          <a:spcPts val="142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can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help” ideas -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go to bit.ly/tcs-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help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07314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242570">
                        <a:lnSpc>
                          <a:spcPts val="1400"/>
                        </a:lnSpc>
                        <a:spcBef>
                          <a:spcPts val="92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Tell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someone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favourite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Christmas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cracker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joke!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71755" marR="368935">
                        <a:lnSpc>
                          <a:spcPts val="1400"/>
                        </a:lnSpc>
                        <a:spcBef>
                          <a:spcPts val="92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Pray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Numbers 6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v24-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26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for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someone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who needs God’s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peace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420"/>
                        </a:lnSpc>
                        <a:spcBef>
                          <a:spcPts val="844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Drop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in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on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an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elderly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neighbour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-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maybe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71755">
                        <a:lnSpc>
                          <a:spcPts val="142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with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 cake or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picture you’ve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drawn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07314" marB="0">
                    <a:lnT w="12700">
                      <a:solidFill>
                        <a:srgbClr val="40AD49"/>
                      </a:solidFill>
                      <a:prstDash val="solid"/>
                    </a:lnT>
                    <a:lnB w="12700">
                      <a:solidFill>
                        <a:srgbClr val="40AD4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1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Go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 a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carol service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at your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local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church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0AD4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420"/>
                        </a:lnSpc>
                        <a:spcBef>
                          <a:spcPts val="844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Offer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to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help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clean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or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tidy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up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your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 local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71755">
                        <a:lnSpc>
                          <a:spcPts val="142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omic Sans MS"/>
                          <a:cs typeface="Comic Sans MS"/>
                        </a:rPr>
                        <a:t>church/churchyard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107314" marB="0">
                    <a:lnT w="12700">
                      <a:solidFill>
                        <a:srgbClr val="40AD4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05705" y="2614753"/>
            <a:ext cx="368935" cy="414020"/>
          </a:xfrm>
          <a:custGeom>
            <a:avLst/>
            <a:gdLst/>
            <a:ahLst/>
            <a:cxnLst/>
            <a:rect l="l" t="t" r="r" b="b"/>
            <a:pathLst>
              <a:path w="368934" h="414019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61594"/>
                </a:lnTo>
                <a:lnTo>
                  <a:pt x="7769" y="309762"/>
                </a:lnTo>
                <a:lnTo>
                  <a:pt x="29405" y="351597"/>
                </a:lnTo>
                <a:lnTo>
                  <a:pt x="62396" y="384588"/>
                </a:lnTo>
                <a:lnTo>
                  <a:pt x="104231" y="406224"/>
                </a:lnTo>
                <a:lnTo>
                  <a:pt x="152400" y="413994"/>
                </a:lnTo>
                <a:lnTo>
                  <a:pt x="216103" y="413994"/>
                </a:lnTo>
                <a:lnTo>
                  <a:pt x="264271" y="406224"/>
                </a:lnTo>
                <a:lnTo>
                  <a:pt x="306106" y="384588"/>
                </a:lnTo>
                <a:lnTo>
                  <a:pt x="339097" y="351597"/>
                </a:lnTo>
                <a:lnTo>
                  <a:pt x="360733" y="309762"/>
                </a:lnTo>
                <a:lnTo>
                  <a:pt x="368503" y="261594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41706" y="2614753"/>
            <a:ext cx="368935" cy="414020"/>
          </a:xfrm>
          <a:custGeom>
            <a:avLst/>
            <a:gdLst/>
            <a:ahLst/>
            <a:cxnLst/>
            <a:rect l="l" t="t" r="r" b="b"/>
            <a:pathLst>
              <a:path w="368935" h="414019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61594"/>
                </a:lnTo>
                <a:lnTo>
                  <a:pt x="7769" y="309762"/>
                </a:lnTo>
                <a:lnTo>
                  <a:pt x="29405" y="351597"/>
                </a:lnTo>
                <a:lnTo>
                  <a:pt x="62396" y="384588"/>
                </a:lnTo>
                <a:lnTo>
                  <a:pt x="104231" y="406224"/>
                </a:lnTo>
                <a:lnTo>
                  <a:pt x="152400" y="413994"/>
                </a:lnTo>
                <a:lnTo>
                  <a:pt x="216103" y="413994"/>
                </a:lnTo>
                <a:lnTo>
                  <a:pt x="264271" y="406224"/>
                </a:lnTo>
                <a:lnTo>
                  <a:pt x="306106" y="384588"/>
                </a:lnTo>
                <a:lnTo>
                  <a:pt x="339097" y="351597"/>
                </a:lnTo>
                <a:lnTo>
                  <a:pt x="360733" y="309762"/>
                </a:lnTo>
                <a:lnTo>
                  <a:pt x="368503" y="261594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5705" y="323624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41706" y="323624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5705" y="3812242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41706" y="3812242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5705" y="438824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41706" y="438824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5705" y="496424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41706" y="496424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5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5705" y="5540243"/>
            <a:ext cx="368935" cy="414020"/>
          </a:xfrm>
          <a:custGeom>
            <a:avLst/>
            <a:gdLst/>
            <a:ahLst/>
            <a:cxnLst/>
            <a:rect l="l" t="t" r="r" b="b"/>
            <a:pathLst>
              <a:path w="368934" h="414020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61594"/>
                </a:lnTo>
                <a:lnTo>
                  <a:pt x="7769" y="309762"/>
                </a:lnTo>
                <a:lnTo>
                  <a:pt x="29405" y="351597"/>
                </a:lnTo>
                <a:lnTo>
                  <a:pt x="62396" y="384588"/>
                </a:lnTo>
                <a:lnTo>
                  <a:pt x="104231" y="406224"/>
                </a:lnTo>
                <a:lnTo>
                  <a:pt x="152400" y="413994"/>
                </a:lnTo>
                <a:lnTo>
                  <a:pt x="216103" y="413994"/>
                </a:lnTo>
                <a:lnTo>
                  <a:pt x="264271" y="406224"/>
                </a:lnTo>
                <a:lnTo>
                  <a:pt x="306106" y="384588"/>
                </a:lnTo>
                <a:lnTo>
                  <a:pt x="339097" y="351597"/>
                </a:lnTo>
                <a:lnTo>
                  <a:pt x="360733" y="309762"/>
                </a:lnTo>
                <a:lnTo>
                  <a:pt x="368503" y="261594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41706" y="5540243"/>
            <a:ext cx="368935" cy="414020"/>
          </a:xfrm>
          <a:custGeom>
            <a:avLst/>
            <a:gdLst/>
            <a:ahLst/>
            <a:cxnLst/>
            <a:rect l="l" t="t" r="r" b="b"/>
            <a:pathLst>
              <a:path w="368935" h="414020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61594"/>
                </a:lnTo>
                <a:lnTo>
                  <a:pt x="7769" y="309762"/>
                </a:lnTo>
                <a:lnTo>
                  <a:pt x="29405" y="351597"/>
                </a:lnTo>
                <a:lnTo>
                  <a:pt x="62396" y="384588"/>
                </a:lnTo>
                <a:lnTo>
                  <a:pt x="104231" y="406224"/>
                </a:lnTo>
                <a:lnTo>
                  <a:pt x="152400" y="413994"/>
                </a:lnTo>
                <a:lnTo>
                  <a:pt x="216103" y="413994"/>
                </a:lnTo>
                <a:lnTo>
                  <a:pt x="264271" y="406224"/>
                </a:lnTo>
                <a:lnTo>
                  <a:pt x="306106" y="384588"/>
                </a:lnTo>
                <a:lnTo>
                  <a:pt x="339097" y="351597"/>
                </a:lnTo>
                <a:lnTo>
                  <a:pt x="360733" y="309762"/>
                </a:lnTo>
                <a:lnTo>
                  <a:pt x="368503" y="261594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5705" y="616173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41706" y="616173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5705" y="6737733"/>
            <a:ext cx="368935" cy="414020"/>
          </a:xfrm>
          <a:custGeom>
            <a:avLst/>
            <a:gdLst/>
            <a:ahLst/>
            <a:cxnLst/>
            <a:rect l="l" t="t" r="r" b="b"/>
            <a:pathLst>
              <a:path w="368934" h="414020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399"/>
                </a:lnTo>
                <a:lnTo>
                  <a:pt x="0" y="261594"/>
                </a:lnTo>
                <a:lnTo>
                  <a:pt x="7769" y="309762"/>
                </a:lnTo>
                <a:lnTo>
                  <a:pt x="29405" y="351597"/>
                </a:lnTo>
                <a:lnTo>
                  <a:pt x="62396" y="384588"/>
                </a:lnTo>
                <a:lnTo>
                  <a:pt x="104231" y="406224"/>
                </a:lnTo>
                <a:lnTo>
                  <a:pt x="152400" y="413994"/>
                </a:lnTo>
                <a:lnTo>
                  <a:pt x="216103" y="413994"/>
                </a:lnTo>
                <a:lnTo>
                  <a:pt x="264271" y="406224"/>
                </a:lnTo>
                <a:lnTo>
                  <a:pt x="306106" y="384588"/>
                </a:lnTo>
                <a:lnTo>
                  <a:pt x="339097" y="351597"/>
                </a:lnTo>
                <a:lnTo>
                  <a:pt x="360733" y="309762"/>
                </a:lnTo>
                <a:lnTo>
                  <a:pt x="368503" y="261594"/>
                </a:lnTo>
                <a:lnTo>
                  <a:pt x="368503" y="152399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41706" y="6737733"/>
            <a:ext cx="368935" cy="414020"/>
          </a:xfrm>
          <a:custGeom>
            <a:avLst/>
            <a:gdLst/>
            <a:ahLst/>
            <a:cxnLst/>
            <a:rect l="l" t="t" r="r" b="b"/>
            <a:pathLst>
              <a:path w="368935" h="414020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399"/>
                </a:lnTo>
                <a:lnTo>
                  <a:pt x="0" y="261594"/>
                </a:lnTo>
                <a:lnTo>
                  <a:pt x="7769" y="309762"/>
                </a:lnTo>
                <a:lnTo>
                  <a:pt x="29405" y="351597"/>
                </a:lnTo>
                <a:lnTo>
                  <a:pt x="62396" y="384588"/>
                </a:lnTo>
                <a:lnTo>
                  <a:pt x="104231" y="406224"/>
                </a:lnTo>
                <a:lnTo>
                  <a:pt x="152400" y="413994"/>
                </a:lnTo>
                <a:lnTo>
                  <a:pt x="216103" y="413994"/>
                </a:lnTo>
                <a:lnTo>
                  <a:pt x="264271" y="406224"/>
                </a:lnTo>
                <a:lnTo>
                  <a:pt x="306106" y="384588"/>
                </a:lnTo>
                <a:lnTo>
                  <a:pt x="339097" y="351597"/>
                </a:lnTo>
                <a:lnTo>
                  <a:pt x="360733" y="309762"/>
                </a:lnTo>
                <a:lnTo>
                  <a:pt x="368503" y="261594"/>
                </a:lnTo>
                <a:lnTo>
                  <a:pt x="368503" y="152399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5705" y="735922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41706" y="735922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5705" y="7935224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841706" y="7935224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5705" y="851122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399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399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841706" y="8511223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399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399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5705" y="9087225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4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E95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41706" y="9087225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4">
                <a:moveTo>
                  <a:pt x="152400" y="0"/>
                </a:move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216103"/>
                </a:lnTo>
                <a:lnTo>
                  <a:pt x="7769" y="264271"/>
                </a:lnTo>
                <a:lnTo>
                  <a:pt x="29405" y="306106"/>
                </a:lnTo>
                <a:lnTo>
                  <a:pt x="62396" y="339097"/>
                </a:lnTo>
                <a:lnTo>
                  <a:pt x="104231" y="360733"/>
                </a:lnTo>
                <a:lnTo>
                  <a:pt x="152400" y="368503"/>
                </a:lnTo>
                <a:lnTo>
                  <a:pt x="216103" y="368503"/>
                </a:lnTo>
                <a:lnTo>
                  <a:pt x="264271" y="360733"/>
                </a:lnTo>
                <a:lnTo>
                  <a:pt x="306106" y="339097"/>
                </a:lnTo>
                <a:lnTo>
                  <a:pt x="339097" y="306106"/>
                </a:lnTo>
                <a:lnTo>
                  <a:pt x="360733" y="264271"/>
                </a:lnTo>
                <a:lnTo>
                  <a:pt x="368503" y="216103"/>
                </a:lnTo>
                <a:lnTo>
                  <a:pt x="368503" y="152400"/>
                </a:lnTo>
                <a:lnTo>
                  <a:pt x="360733" y="104231"/>
                </a:lnTo>
                <a:lnTo>
                  <a:pt x="339097" y="62396"/>
                </a:lnTo>
                <a:lnTo>
                  <a:pt x="306106" y="29405"/>
                </a:lnTo>
                <a:lnTo>
                  <a:pt x="264271" y="7769"/>
                </a:lnTo>
                <a:lnTo>
                  <a:pt x="216103" y="0"/>
                </a:lnTo>
                <a:lnTo>
                  <a:pt x="152400" y="0"/>
                </a:lnTo>
                <a:close/>
              </a:path>
            </a:pathLst>
          </a:custGeom>
          <a:ln w="63500">
            <a:solidFill>
              <a:srgbClr val="FBA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0" y="6362"/>
            <a:ext cx="4410075" cy="2442210"/>
          </a:xfrm>
          <a:custGeom>
            <a:avLst/>
            <a:gdLst/>
            <a:ahLst/>
            <a:cxnLst/>
            <a:rect l="l" t="t" r="r" b="b"/>
            <a:pathLst>
              <a:path w="4410075" h="2442210">
                <a:moveTo>
                  <a:pt x="4409998" y="0"/>
                </a:moveTo>
                <a:lnTo>
                  <a:pt x="0" y="0"/>
                </a:lnTo>
                <a:lnTo>
                  <a:pt x="0" y="2441638"/>
                </a:lnTo>
                <a:lnTo>
                  <a:pt x="4409998" y="2441638"/>
                </a:lnTo>
                <a:lnTo>
                  <a:pt x="4409998" y="0"/>
                </a:lnTo>
                <a:close/>
              </a:path>
            </a:pathLst>
          </a:custGeom>
          <a:solidFill>
            <a:srgbClr val="F6A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568770" y="138082"/>
            <a:ext cx="32734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/>
              <a:t>ADVENT</a:t>
            </a:r>
            <a:endParaRPr sz="6000"/>
          </a:p>
        </p:txBody>
      </p:sp>
      <p:sp>
        <p:nvSpPr>
          <p:cNvPr id="32" name="object 32"/>
          <p:cNvSpPr txBox="1"/>
          <p:nvPr/>
        </p:nvSpPr>
        <p:spPr>
          <a:xfrm>
            <a:off x="45789" y="774213"/>
            <a:ext cx="4319270" cy="1544955"/>
          </a:xfrm>
          <a:prstGeom prst="rect">
            <a:avLst/>
          </a:prstGeom>
        </p:spPr>
        <p:txBody>
          <a:bodyPr vert="horz" wrap="square" lIns="0" tIns="189230" rIns="0" bIns="0" rtlCol="0">
            <a:spAutoFit/>
          </a:bodyPr>
          <a:lstStyle/>
          <a:p>
            <a:pPr marR="76835" algn="ctr">
              <a:lnSpc>
                <a:spcPct val="100000"/>
              </a:lnSpc>
              <a:spcBef>
                <a:spcPts val="1490"/>
              </a:spcBef>
            </a:pPr>
            <a:r>
              <a:rPr sz="5000" b="1" spc="-10" dirty="0">
                <a:solidFill>
                  <a:srgbClr val="FFFFFF"/>
                </a:solidFill>
                <a:latin typeface="Comic Sans MS"/>
                <a:cs typeface="Comic Sans MS"/>
              </a:rPr>
              <a:t>Challenge</a:t>
            </a:r>
            <a:endParaRPr sz="5000">
              <a:latin typeface="Comic Sans MS"/>
              <a:cs typeface="Comic Sans MS"/>
            </a:endParaRPr>
          </a:p>
          <a:p>
            <a:pPr marL="12700" marR="5080" indent="-635" algn="ctr">
              <a:lnSpc>
                <a:spcPts val="1400"/>
              </a:lnSpc>
              <a:spcBef>
                <a:spcPts val="414"/>
              </a:spcBef>
            </a:pP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Do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24</a:t>
            </a:r>
            <a:r>
              <a:rPr sz="1200" i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small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acts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of</a:t>
            </a:r>
            <a:r>
              <a:rPr sz="1200" i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kindness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(in</a:t>
            </a:r>
            <a:r>
              <a:rPr sz="1200" i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any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order!)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over</a:t>
            </a:r>
            <a:r>
              <a:rPr sz="1200" i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Advent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spc="-25" dirty="0">
                <a:solidFill>
                  <a:srgbClr val="FFFFFF"/>
                </a:solidFill>
                <a:latin typeface="Comic Sans MS"/>
                <a:cs typeface="Comic Sans MS"/>
              </a:rPr>
              <a:t>and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make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the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world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around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you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little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better.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On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Christmas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spc="-25" dirty="0">
                <a:solidFill>
                  <a:srgbClr val="FFFFFF"/>
                </a:solidFill>
                <a:latin typeface="Comic Sans MS"/>
                <a:cs typeface="Comic Sans MS"/>
              </a:rPr>
              <a:t>Day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ask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everyone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in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your</a:t>
            </a:r>
            <a:r>
              <a:rPr sz="1200" i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home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to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read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the</a:t>
            </a:r>
            <a:r>
              <a:rPr sz="1200" i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omic Sans MS"/>
                <a:cs typeface="Comic Sans MS"/>
              </a:rPr>
              <a:t>prayer</a:t>
            </a:r>
            <a:r>
              <a:rPr sz="1200" i="1" spc="-10" dirty="0">
                <a:solidFill>
                  <a:srgbClr val="FFFFFF"/>
                </a:solidFill>
                <a:latin typeface="Comic Sans MS"/>
                <a:cs typeface="Comic Sans MS"/>
              </a:rPr>
              <a:t> overleaf.</a:t>
            </a:r>
            <a:endParaRPr sz="1200">
              <a:latin typeface="Comic Sans MS"/>
              <a:cs typeface="Comic Sans MS"/>
            </a:endParaRPr>
          </a:p>
        </p:txBody>
      </p:sp>
      <p:pic>
        <p:nvPicPr>
          <p:cNvPr id="33" name="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09999" y="6362"/>
            <a:ext cx="3143642" cy="2441638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3D7A61F2-42E0-1DDF-332D-53157D0D6877}"/>
              </a:ext>
            </a:extLst>
          </p:cNvPr>
          <p:cNvSpPr txBox="1"/>
          <p:nvPr/>
        </p:nvSpPr>
        <p:spPr>
          <a:xfrm>
            <a:off x="390172" y="9918700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[Insert your Church </a:t>
            </a:r>
            <a:br>
              <a:rPr lang="en-US" dirty="0"/>
            </a:br>
            <a:r>
              <a:rPr lang="en-US" dirty="0"/>
              <a:t>logo here]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0138" y="9821501"/>
            <a:ext cx="2111348" cy="64142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0" y="12"/>
            <a:ext cx="4410075" cy="2442210"/>
          </a:xfrm>
          <a:custGeom>
            <a:avLst/>
            <a:gdLst/>
            <a:ahLst/>
            <a:cxnLst/>
            <a:rect l="l" t="t" r="r" b="b"/>
            <a:pathLst>
              <a:path w="4410075" h="2442210">
                <a:moveTo>
                  <a:pt x="4409998" y="0"/>
                </a:moveTo>
                <a:lnTo>
                  <a:pt x="0" y="0"/>
                </a:lnTo>
                <a:lnTo>
                  <a:pt x="0" y="2441651"/>
                </a:lnTo>
                <a:lnTo>
                  <a:pt x="4409998" y="2441651"/>
                </a:lnTo>
                <a:lnTo>
                  <a:pt x="4409998" y="0"/>
                </a:lnTo>
                <a:close/>
              </a:path>
            </a:pathLst>
          </a:custGeom>
          <a:solidFill>
            <a:srgbClr val="F6A7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5080" algn="ctr">
              <a:lnSpc>
                <a:spcPts val="3800"/>
              </a:lnSpc>
              <a:spcBef>
                <a:spcPts val="660"/>
              </a:spcBef>
            </a:pPr>
            <a:r>
              <a:rPr dirty="0"/>
              <a:t>A</a:t>
            </a:r>
            <a:r>
              <a:rPr spc="-15" dirty="0"/>
              <a:t> </a:t>
            </a:r>
            <a:r>
              <a:rPr dirty="0"/>
              <a:t>Christmas</a:t>
            </a:r>
            <a:r>
              <a:rPr spc="-15" dirty="0"/>
              <a:t> </a:t>
            </a:r>
            <a:r>
              <a:rPr spc="-10" dirty="0"/>
              <a:t>prayer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work</a:t>
            </a:r>
            <a:r>
              <a:rPr spc="-10" dirty="0"/>
              <a:t> </a:t>
            </a:r>
            <a:r>
              <a:rPr spc="-25" dirty="0"/>
              <a:t>of </a:t>
            </a:r>
            <a:r>
              <a:rPr dirty="0"/>
              <a:t>The</a:t>
            </a:r>
            <a:r>
              <a:rPr spc="-10" dirty="0"/>
              <a:t> Children’s</a:t>
            </a:r>
          </a:p>
          <a:p>
            <a:pPr marR="350520" algn="ctr">
              <a:lnSpc>
                <a:spcPts val="3760"/>
              </a:lnSpc>
            </a:pPr>
            <a:r>
              <a:rPr spc="-10" dirty="0"/>
              <a:t>Society</a:t>
            </a: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09999" y="12"/>
            <a:ext cx="3149992" cy="24416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8131" y="2676232"/>
            <a:ext cx="564876" cy="474630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0" y="8074609"/>
            <a:ext cx="7560309" cy="1337945"/>
            <a:chOff x="0" y="8074609"/>
            <a:chExt cx="7560309" cy="1337945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87444" y="8120442"/>
              <a:ext cx="564602" cy="51630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79450" y="8272045"/>
              <a:ext cx="564596" cy="51630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0" y="8074609"/>
              <a:ext cx="7560309" cy="1337945"/>
            </a:xfrm>
            <a:custGeom>
              <a:avLst/>
              <a:gdLst/>
              <a:ahLst/>
              <a:cxnLst/>
              <a:rect l="l" t="t" r="r" b="b"/>
              <a:pathLst>
                <a:path w="7560309" h="1337945">
                  <a:moveTo>
                    <a:pt x="7559992" y="0"/>
                  </a:moveTo>
                  <a:lnTo>
                    <a:pt x="0" y="0"/>
                  </a:lnTo>
                  <a:lnTo>
                    <a:pt x="0" y="1337652"/>
                  </a:lnTo>
                  <a:lnTo>
                    <a:pt x="7559992" y="1337652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F794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26060" y="2568751"/>
            <a:ext cx="6662420" cy="6570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0" algn="ctr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solidFill>
                  <a:srgbClr val="231F20"/>
                </a:solidFill>
                <a:latin typeface="Calibri"/>
                <a:cs typeface="Calibri"/>
              </a:rPr>
              <a:t>Lord</a:t>
            </a:r>
            <a:r>
              <a:rPr sz="26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31F20"/>
                </a:solidFill>
                <a:latin typeface="Calibri"/>
                <a:cs typeface="Calibri"/>
              </a:rPr>
              <a:t>Jesus,</a:t>
            </a:r>
            <a:r>
              <a:rPr sz="26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31F20"/>
                </a:solidFill>
                <a:latin typeface="Calibri"/>
                <a:cs typeface="Calibri"/>
              </a:rPr>
              <a:t>born</a:t>
            </a:r>
            <a:r>
              <a:rPr sz="26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31F20"/>
                </a:solidFill>
                <a:latin typeface="Calibri"/>
                <a:cs typeface="Calibri"/>
              </a:rPr>
              <a:t>in</a:t>
            </a:r>
            <a:r>
              <a:rPr sz="26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26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31F20"/>
                </a:solidFill>
                <a:latin typeface="Calibri"/>
                <a:cs typeface="Calibri"/>
              </a:rPr>
              <a:t>stable,</a:t>
            </a:r>
            <a:endParaRPr sz="2600">
              <a:latin typeface="Calibri"/>
              <a:cs typeface="Calibri"/>
            </a:endParaRPr>
          </a:p>
          <a:p>
            <a:pPr marL="55880" algn="ctr">
              <a:lnSpc>
                <a:spcPct val="100000"/>
              </a:lnSpc>
              <a:spcBef>
                <a:spcPts val="1865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r>
              <a:rPr sz="1800" b="1" spc="-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courage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who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do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not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have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safe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place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call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home.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Calibri"/>
              <a:cs typeface="Calibri"/>
            </a:endParaRPr>
          </a:p>
          <a:p>
            <a:pPr marL="1153160" marR="1090295" indent="415925">
              <a:lnSpc>
                <a:spcPct val="101899"/>
              </a:lnSpc>
              <a:spcBef>
                <a:spcPts val="5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Lord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Jesus,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whom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angels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sang,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song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kingdom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who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weep.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Calibri"/>
              <a:cs typeface="Calibri"/>
            </a:endParaRPr>
          </a:p>
          <a:p>
            <a:pPr marL="1186815" marR="1122680" indent="-635" algn="ctr">
              <a:lnSpc>
                <a:spcPct val="101899"/>
              </a:lnSpc>
              <a:spcBef>
                <a:spcPts val="5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Lord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Jesus,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worshipped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by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shepherds,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peace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earth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who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oppressed.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Calibri"/>
              <a:cs typeface="Calibri"/>
            </a:endParaRPr>
          </a:p>
          <a:p>
            <a:pPr marL="1242060" marR="1177290" indent="1270" algn="ctr">
              <a:lnSpc>
                <a:spcPct val="101899"/>
              </a:lnSpc>
              <a:spcBef>
                <a:spcPts val="5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Lord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Jesus,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visited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by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both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wise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meek,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wisdom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humility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who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 govern.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Calibri"/>
              <a:cs typeface="Calibri"/>
            </a:endParaRPr>
          </a:p>
          <a:p>
            <a:pPr marL="55880" algn="ctr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Lord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Jesus,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whose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radiance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filled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lowly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manger,</a:t>
            </a:r>
            <a:endParaRPr sz="1800">
              <a:latin typeface="Calibri"/>
              <a:cs typeface="Calibri"/>
            </a:endParaRPr>
          </a:p>
          <a:p>
            <a:pPr marL="55880" algn="ctr">
              <a:lnSpc>
                <a:spcPct val="100000"/>
              </a:lnSpc>
              <a:spcBef>
                <a:spcPts val="40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shine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in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our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lives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today,</a:t>
            </a:r>
            <a:endParaRPr sz="1800">
              <a:latin typeface="Calibri"/>
              <a:cs typeface="Calibri"/>
            </a:endParaRPr>
          </a:p>
          <a:p>
            <a:pPr marL="819150" marR="757555" algn="ctr">
              <a:lnSpc>
                <a:spcPts val="2200"/>
              </a:lnSpc>
              <a:spcBef>
                <a:spcPts val="80"/>
              </a:spcBef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hope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vulnerable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children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180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young</a:t>
            </a:r>
            <a:r>
              <a:rPr sz="1800" b="1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people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bless</a:t>
            </a:r>
            <a:r>
              <a:rPr sz="18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work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Children’s Society</a:t>
            </a:r>
            <a:endParaRPr sz="1800">
              <a:latin typeface="Calibri"/>
              <a:cs typeface="Calibri"/>
            </a:endParaRPr>
          </a:p>
          <a:p>
            <a:pPr marL="55880" algn="ctr">
              <a:lnSpc>
                <a:spcPts val="2120"/>
              </a:lnSpc>
            </a:pP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in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giving</a:t>
            </a:r>
            <a:r>
              <a:rPr sz="1800" b="1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them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1F20"/>
                </a:solidFill>
                <a:latin typeface="Calibri"/>
                <a:cs typeface="Calibri"/>
              </a:rPr>
              <a:t>brighter</a:t>
            </a:r>
            <a:r>
              <a:rPr sz="1800" b="1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Calibri"/>
                <a:cs typeface="Calibri"/>
              </a:rPr>
              <a:t>future.</a:t>
            </a:r>
            <a:endParaRPr sz="1800">
              <a:latin typeface="Calibri"/>
              <a:cs typeface="Calibri"/>
            </a:endParaRPr>
          </a:p>
          <a:p>
            <a:pPr marL="57150" algn="ctr">
              <a:lnSpc>
                <a:spcPct val="100000"/>
              </a:lnSpc>
              <a:spcBef>
                <a:spcPts val="370"/>
              </a:spcBef>
            </a:pPr>
            <a:r>
              <a:rPr sz="2200" b="1" spc="-20" dirty="0">
                <a:solidFill>
                  <a:srgbClr val="231F20"/>
                </a:solidFill>
                <a:latin typeface="Calibri"/>
                <a:cs typeface="Calibri"/>
              </a:rPr>
              <a:t>Amen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2600" b="1" dirty="0">
                <a:solidFill>
                  <a:srgbClr val="FFFFFF"/>
                </a:solidFill>
                <a:latin typeface="Comic Sans MS"/>
                <a:cs typeface="Comic Sans MS"/>
              </a:rPr>
              <a:t>CAMPAIGN</a:t>
            </a:r>
            <a:r>
              <a:rPr sz="2600" b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600" b="1" dirty="0">
                <a:solidFill>
                  <a:srgbClr val="FFFFFF"/>
                </a:solidFill>
                <a:latin typeface="Comic Sans MS"/>
                <a:cs typeface="Comic Sans MS"/>
              </a:rPr>
              <a:t>FOR CHANGE</a:t>
            </a:r>
            <a:r>
              <a:rPr sz="2600" b="1" spc="-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600" b="1" dirty="0">
                <a:solidFill>
                  <a:srgbClr val="FFFFFF"/>
                </a:solidFill>
                <a:latin typeface="Comic Sans MS"/>
                <a:cs typeface="Comic Sans MS"/>
              </a:rPr>
              <a:t>IN </a:t>
            </a:r>
            <a:r>
              <a:rPr sz="2600" b="1" spc="-20" dirty="0">
                <a:solidFill>
                  <a:srgbClr val="FFFFFF"/>
                </a:solidFill>
                <a:latin typeface="Comic Sans MS"/>
                <a:cs typeface="Comic Sans MS"/>
              </a:rPr>
              <a:t>2024</a:t>
            </a:r>
            <a:endParaRPr sz="2600">
              <a:latin typeface="Comic Sans MS"/>
              <a:cs typeface="Comic Sans MS"/>
            </a:endParaRPr>
          </a:p>
          <a:p>
            <a:pPr marL="12065" marR="5080" indent="635" algn="ctr">
              <a:lnSpc>
                <a:spcPct val="100000"/>
              </a:lnSpc>
              <a:spcBef>
                <a:spcPts val="280"/>
              </a:spcBef>
            </a:pP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Become</a:t>
            </a:r>
            <a:r>
              <a:rPr sz="1500" b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Children’s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Society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campaigner</a:t>
            </a:r>
            <a:r>
              <a:rPr sz="1500" b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in</a:t>
            </a:r>
            <a:r>
              <a:rPr sz="1500" b="1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2024.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Find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out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how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500" b="1" spc="-25" dirty="0">
                <a:solidFill>
                  <a:srgbClr val="FFFFFF"/>
                </a:solidFill>
                <a:latin typeface="Comic Sans MS"/>
                <a:cs typeface="Comic Sans MS"/>
              </a:rPr>
              <a:t>by 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following this link: 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bit.ly/tcs-</a:t>
            </a:r>
            <a:r>
              <a:rPr sz="1500" b="1" dirty="0">
                <a:solidFill>
                  <a:srgbClr val="FFFFFF"/>
                </a:solidFill>
                <a:latin typeface="Comic Sans MS"/>
                <a:cs typeface="Comic Sans MS"/>
              </a:rPr>
              <a:t>campaign (please note it’s </a:t>
            </a:r>
            <a:r>
              <a:rPr sz="1500" b="1" spc="-10" dirty="0">
                <a:solidFill>
                  <a:srgbClr val="FFFFFF"/>
                </a:solidFill>
                <a:latin typeface="Comic Sans MS"/>
                <a:cs typeface="Comic Sans MS"/>
              </a:rPr>
              <a:t>case-sensitive!)</a:t>
            </a:r>
            <a:endParaRPr sz="1500">
              <a:latin typeface="Comic Sans MS"/>
              <a:cs typeface="Comic Sans MS"/>
            </a:endParaRPr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8131" y="7488279"/>
            <a:ext cx="564876" cy="47463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88931" y="5571242"/>
            <a:ext cx="564876" cy="47462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58681" y="7248238"/>
            <a:ext cx="564876" cy="474623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3930" y="5009762"/>
            <a:ext cx="564872" cy="474625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48931" y="4049534"/>
            <a:ext cx="564873" cy="47463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80931" y="2748233"/>
            <a:ext cx="564876" cy="47463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296B9AE-151E-DAEA-CE1E-E5F673E0D347}"/>
              </a:ext>
            </a:extLst>
          </p:cNvPr>
          <p:cNvSpPr txBox="1"/>
          <p:nvPr/>
        </p:nvSpPr>
        <p:spPr>
          <a:xfrm>
            <a:off x="390172" y="9918700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[Insert your Church </a:t>
            </a:r>
            <a:br>
              <a:rPr lang="en-US" dirty="0"/>
            </a:br>
            <a:r>
              <a:rPr lang="en-US" dirty="0"/>
              <a:t>logo here]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485</Words>
  <Application>Microsoft Office PowerPoint</Application>
  <PresentationFormat>Custom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Comic Sans MS</vt:lpstr>
      <vt:lpstr>Times New Roman</vt:lpstr>
      <vt:lpstr>Office Theme</vt:lpstr>
      <vt:lpstr>ADVENT</vt:lpstr>
      <vt:lpstr>A Christmas prayer for the work of The Children’s Society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ADVENT</dc:title>
  <cp:lastModifiedBy>WEST, Nicola (CAMBRIDGE UNIVERSITY HOSPITALS NHS FOUNDATION TRUST)</cp:lastModifiedBy>
  <cp:revision>1</cp:revision>
  <dcterms:created xsi:type="dcterms:W3CDTF">2023-11-10T12:46:21Z</dcterms:created>
  <dcterms:modified xsi:type="dcterms:W3CDTF">2023-11-10T12:54:27Z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2023-11-10T00:00:00Z</vt:filetime>
  </property>
  <property fmtid="{D5CDD505-2E9C-101B-9397-08002B2CF9AE}" pid="3" name="Creator">
    <vt:lpwstr>Adobe InDesign 19.0 (Windows)</vt:lpwstr>
  </property>
  <property fmtid="{D5CDD505-2E9C-101B-9397-08002B2CF9AE}" pid="4" name="LastSaved">
    <vt:filetime>2023-11-10T00:00:00Z</vt:filetime>
  </property>
  <property fmtid="{D5CDD505-2E9C-101B-9397-08002B2CF9AE}" pid="5" name="Producer">
    <vt:lpwstr>Adobe PDF Library 17.0</vt:lpwstr>
  </property>
</Properties>
</file>